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35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94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38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27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0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53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7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71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50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1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61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50D2-AC71-4564-9020-A8F72E7FD329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F77AB-082C-48D6-A2BA-A614110CC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50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15516" y="116632"/>
            <a:ext cx="8712968" cy="1152128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rgbClr val="0070C0"/>
                </a:solidFill>
              </a:rPr>
              <a:t>INDICATEURS CLIAS – Année 2019 (Données 2018</a:t>
            </a:r>
            <a:r>
              <a:rPr lang="fr-FR" sz="2800" b="1" dirty="0" smtClean="0">
                <a:solidFill>
                  <a:srgbClr val="0070C0"/>
                </a:solidFill>
              </a:rPr>
              <a:t>)</a:t>
            </a:r>
            <a:r>
              <a:rPr lang="fr-FR" sz="2800" b="1" dirty="0">
                <a:solidFill>
                  <a:srgbClr val="0070C0"/>
                </a:solidFill>
              </a:rPr>
              <a:t/>
            </a:r>
            <a:br>
              <a:rPr lang="fr-FR" sz="2800" b="1" dirty="0">
                <a:solidFill>
                  <a:srgbClr val="0070C0"/>
                </a:solidFill>
              </a:rPr>
            </a:br>
            <a:r>
              <a:rPr lang="fr-FR" sz="2000" dirty="0" smtClean="0">
                <a:solidFill>
                  <a:srgbClr val="0070C0"/>
                </a:solidFill>
              </a:rPr>
              <a:t>(Activités </a:t>
            </a:r>
            <a:r>
              <a:rPr lang="fr-FR" sz="2000" dirty="0" smtClean="0">
                <a:solidFill>
                  <a:srgbClr val="0070C0"/>
                </a:solidFill>
              </a:rPr>
              <a:t>de Lutte contre les Infections Nosocomiales)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800" i="1" dirty="0" smtClean="0"/>
          </a:p>
          <a:p>
            <a:pPr marL="0" indent="0">
              <a:buNone/>
            </a:pPr>
            <a:r>
              <a:rPr lang="fr-FR" sz="1800" b="1" i="1" dirty="0" smtClean="0">
                <a:solidFill>
                  <a:srgbClr val="0070C0"/>
                </a:solidFill>
              </a:rPr>
              <a:t>ORGANISATION MISE EN PLACE POUR PROMOUVOIR LE BON USAGE DES ANTIBIOTIQUES</a:t>
            </a:r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b="1" dirty="0" smtClean="0"/>
              <a:t>ICATB.2 : 94 / 100	Classe : A</a:t>
            </a:r>
            <a:endParaRPr lang="fr-FR" sz="1800" i="1" dirty="0" smtClean="0"/>
          </a:p>
          <a:p>
            <a:pPr marL="0" indent="0">
              <a:buNone/>
            </a:pPr>
            <a:endParaRPr lang="fr-FR" sz="1800" i="1" dirty="0" smtClean="0"/>
          </a:p>
          <a:p>
            <a:pPr marL="0" indent="0">
              <a:buNone/>
            </a:pPr>
            <a:endParaRPr lang="fr-FR" sz="18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1800" b="1" i="1" dirty="0" smtClean="0">
                <a:solidFill>
                  <a:srgbClr val="0070C0"/>
                </a:solidFill>
              </a:rPr>
              <a:t>CONSOMMATION DE SOLUTIONS HYDRO-ALCOOLIQUES DANS L’ÉTABLISSEMENT</a:t>
            </a:r>
            <a:endParaRPr lang="fr-FR" sz="1800" b="1" dirty="0" smtClean="0">
              <a:solidFill>
                <a:srgbClr val="0070C0"/>
              </a:solidFill>
            </a:endParaRPr>
          </a:p>
          <a:p>
            <a:r>
              <a:rPr lang="fr-FR" b="1" dirty="0" smtClean="0"/>
              <a:t>ICSHA.3 : 65,8 %	Classe : C</a:t>
            </a:r>
          </a:p>
          <a:p>
            <a:pPr marL="0" lvl="0" indent="0">
              <a:buNone/>
            </a:pPr>
            <a:endParaRPr lang="fr-FR" sz="2000" b="1" dirty="0" smtClean="0"/>
          </a:p>
          <a:p>
            <a:pPr marL="0" lvl="0" indent="0">
              <a:buNone/>
            </a:pPr>
            <a:endParaRPr lang="fr-FR" sz="800" b="1" dirty="0" smtClean="0"/>
          </a:p>
          <a:p>
            <a:pPr marL="0" lvl="0" indent="0">
              <a:buNone/>
            </a:pPr>
            <a:endParaRPr lang="fr-FR" sz="800" b="1" i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fr-FR" sz="1800" b="1" i="1" dirty="0" smtClean="0">
                <a:solidFill>
                  <a:srgbClr val="0070C0"/>
                </a:solidFill>
              </a:rPr>
              <a:t>TAUX DE VACCINATION ANTI-GRIPPALE</a:t>
            </a:r>
          </a:p>
          <a:p>
            <a:pPr lvl="0"/>
            <a:r>
              <a:rPr lang="fr-FR" sz="2800" b="1" dirty="0" smtClean="0"/>
              <a:t>ANNEE </a:t>
            </a:r>
            <a:r>
              <a:rPr lang="fr-FR" sz="2800" b="1" dirty="0"/>
              <a:t>2017 &gt; 25 % </a:t>
            </a:r>
            <a:endParaRPr lang="fr-FR" sz="2800" dirty="0"/>
          </a:p>
          <a:p>
            <a:pPr lvl="0"/>
            <a:r>
              <a:rPr lang="fr-FR" sz="2800" b="1" dirty="0"/>
              <a:t>ANNEE 2018 &gt; 50 % </a:t>
            </a:r>
            <a:endParaRPr lang="fr-FR" sz="2800" dirty="0"/>
          </a:p>
          <a:p>
            <a:endParaRPr lang="fr-FR" b="1" dirty="0" smtClean="0"/>
          </a:p>
          <a:p>
            <a:pPr marL="0" lvl="0" indent="0">
              <a:buNone/>
            </a:pPr>
            <a:endParaRPr lang="fr-FR" sz="1400" b="1" dirty="0" smtClean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700755"/>
              </p:ext>
            </p:extLst>
          </p:nvPr>
        </p:nvGraphicFramePr>
        <p:xfrm>
          <a:off x="683568" y="2564904"/>
          <a:ext cx="60960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368"/>
                <a:gridCol w="2783632"/>
              </a:tblGrid>
              <a:tr h="3960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Score ICATB.2</a:t>
                      </a:r>
                      <a:r>
                        <a:rPr lang="fr-FR" sz="1600" baseline="0" dirty="0" smtClean="0"/>
                        <a:t> Organisation : 16/16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Score ICATB.2 Actions 44/46</a:t>
                      </a:r>
                      <a:endParaRPr lang="fr-FR" sz="1600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Score ICATB.2 Moyens</a:t>
                      </a:r>
                      <a:r>
                        <a:rPr lang="fr-FR" sz="1600" baseline="0" dirty="0" smtClean="0"/>
                        <a:t> : 34/38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81320"/>
              </p:ext>
            </p:extLst>
          </p:nvPr>
        </p:nvGraphicFramePr>
        <p:xfrm>
          <a:off x="611560" y="4437112"/>
          <a:ext cx="8085435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0649"/>
                <a:gridCol w="2841435"/>
                <a:gridCol w="3103351"/>
              </a:tblGrid>
              <a:tr h="19126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Classe A : score &gt; 100%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Classe B : score entre 80 et 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Classe C : score &lt;</a:t>
                      </a:r>
                      <a:r>
                        <a:rPr lang="fr-FR" sz="1600" baseline="0" dirty="0" smtClean="0"/>
                        <a:t> 80%</a:t>
                      </a:r>
                      <a:endParaRPr lang="fr-FR" sz="16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62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INDICATEURS CLIAS – Année 2019 (Données 2018) (Activités de Lutte contre les Infections Nosocomiales)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ICALIN</dc:title>
  <dc:creator>Guillaume Degonzaga</dc:creator>
  <cp:lastModifiedBy>Sophie Dicchi</cp:lastModifiedBy>
  <cp:revision>21</cp:revision>
  <cp:lastPrinted>2014-09-30T12:47:56Z</cp:lastPrinted>
  <dcterms:created xsi:type="dcterms:W3CDTF">2014-01-16T12:57:16Z</dcterms:created>
  <dcterms:modified xsi:type="dcterms:W3CDTF">2019-11-21T12:32:33Z</dcterms:modified>
</cp:coreProperties>
</file>